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5" r:id="rId1"/>
  </p:sldMasterIdLst>
  <p:notesMasterIdLst>
    <p:notesMasterId r:id="rId21"/>
  </p:notesMasterIdLst>
  <p:handoutMasterIdLst>
    <p:handoutMasterId r:id="rId22"/>
  </p:handoutMasterIdLst>
  <p:sldIdLst>
    <p:sldId id="258" r:id="rId2"/>
    <p:sldId id="396" r:id="rId3"/>
    <p:sldId id="390" r:id="rId4"/>
    <p:sldId id="397" r:id="rId5"/>
    <p:sldId id="404" r:id="rId6"/>
    <p:sldId id="399" r:id="rId7"/>
    <p:sldId id="405" r:id="rId8"/>
    <p:sldId id="398" r:id="rId9"/>
    <p:sldId id="406" r:id="rId10"/>
    <p:sldId id="400" r:id="rId11"/>
    <p:sldId id="407" r:id="rId12"/>
    <p:sldId id="401" r:id="rId13"/>
    <p:sldId id="402" r:id="rId14"/>
    <p:sldId id="409" r:id="rId15"/>
    <p:sldId id="403" r:id="rId16"/>
    <p:sldId id="410" r:id="rId17"/>
    <p:sldId id="411" r:id="rId18"/>
    <p:sldId id="268" r:id="rId19"/>
    <p:sldId id="389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50" charset="0"/>
      <p:regular r:id="rId27"/>
      <p:bold r:id="rId28"/>
      <p:italic r:id="rId29"/>
      <p:boldItalic r:id="rId30"/>
    </p:embeddedFont>
    <p:embeddedFont>
      <p:font typeface="Montserrat Medium" panose="00000600000000000000" pitchFamily="50" charset="0"/>
      <p:regular r:id="rId31"/>
      <p:italic r:id="rId32"/>
    </p:embeddedFont>
    <p:embeddedFont>
      <p:font typeface="Montserrat-Bold" panose="00000800000000000000" pitchFamily="50" charset="0"/>
      <p:bold r:id="rId33"/>
    </p:embeddedFont>
    <p:embeddedFont>
      <p:font typeface="Noto Sans KR Black" panose="020B0A00000000000000" pitchFamily="34" charset="-127"/>
      <p:bold r:id="rId34"/>
    </p:embeddedFont>
    <p:embeddedFont>
      <p:font typeface="Noto Sans KR Light" panose="020B0300000000000000" pitchFamily="34" charset="-127"/>
      <p:regular r:id="rId35"/>
    </p:embeddedFont>
    <p:embeddedFont>
      <p:font typeface="Noto Sans KR Medium" panose="020B0600000000000000" pitchFamily="34" charset="-127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Slides" id="{3138D0C9-815B-4821-BA3A-ABB0E9C27787}">
          <p14:sldIdLst>
            <p14:sldId id="258"/>
            <p14:sldId id="396"/>
            <p14:sldId id="390"/>
            <p14:sldId id="397"/>
            <p14:sldId id="404"/>
            <p14:sldId id="399"/>
            <p14:sldId id="405"/>
            <p14:sldId id="398"/>
            <p14:sldId id="406"/>
            <p14:sldId id="400"/>
            <p14:sldId id="407"/>
            <p14:sldId id="401"/>
            <p14:sldId id="402"/>
            <p14:sldId id="409"/>
            <p14:sldId id="403"/>
            <p14:sldId id="410"/>
            <p14:sldId id="411"/>
            <p14:sldId id="26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BA"/>
    <a:srgbClr val="D6B83E"/>
    <a:srgbClr val="FFFFFF"/>
    <a:srgbClr val="FFF2CC"/>
    <a:srgbClr val="D9EAD3"/>
    <a:srgbClr val="FF5757"/>
    <a:srgbClr val="0420AB"/>
    <a:srgbClr val="5E78FA"/>
    <a:srgbClr val="C9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1"/>
    <p:restoredTop sz="97438" autoAdjust="0"/>
  </p:normalViewPr>
  <p:slideViewPr>
    <p:cSldViewPr snapToGrid="0" snapToObjects="1">
      <p:cViewPr>
        <p:scale>
          <a:sx n="75" d="100"/>
          <a:sy n="75" d="100"/>
        </p:scale>
        <p:origin x="-108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36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07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59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4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8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7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0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862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0" r:id="rId2"/>
    <p:sldLayoutId id="2147484011" r:id="rId3"/>
    <p:sldLayoutId id="2147484012" r:id="rId4"/>
    <p:sldLayoutId id="2147484014" r:id="rId5"/>
    <p:sldLayoutId id="2147484032" r:id="rId6"/>
    <p:sldLayoutId id="2147484038" r:id="rId7"/>
    <p:sldLayoutId id="2147484039" r:id="rId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6900" y="3115249"/>
            <a:ext cx="4229100" cy="763249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비둘기 대장</a:t>
            </a:r>
            <a:endParaRPr lang="en-US" dirty="0">
              <a:solidFill>
                <a:schemeClr val="accen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900" y="3980328"/>
            <a:ext cx="3527292" cy="52687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스피로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로봇 프로그래밍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김규민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김인규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문수진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소문주 </a:t>
            </a:r>
            <a:r>
              <a:rPr lang="ko-KR" altLang="en-US" sz="7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그리고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정원영</a:t>
            </a:r>
            <a:endParaRPr lang="en-US" sz="1000" dirty="0">
              <a:solidFill>
                <a:schemeClr val="tx1">
                  <a:alpha val="8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75DD5-201D-45A0-AA37-3849FCCF235C}"/>
              </a:ext>
            </a:extLst>
          </p:cNvPr>
          <p:cNvGrpSpPr/>
          <p:nvPr/>
        </p:nvGrpSpPr>
        <p:grpSpPr>
          <a:xfrm>
            <a:off x="1866900" y="1188625"/>
            <a:ext cx="907037" cy="447914"/>
            <a:chOff x="1866900" y="1188625"/>
            <a:chExt cx="907037" cy="447914"/>
          </a:xfrm>
        </p:grpSpPr>
        <p:sp>
          <p:nvSpPr>
            <p:cNvPr id="6" name="Rectangle 5"/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algn="ctr"/>
              <a:r>
                <a:rPr lang="en-US" sz="900" dirty="0">
                  <a:latin typeface="Montserrat" charset="0"/>
                  <a:ea typeface="Montserrat" charset="0"/>
                  <a:cs typeface="Montserrat" charset="0"/>
                </a:rPr>
                <a:t>THE ABOUT</a:t>
              </a:r>
            </a:p>
          </p:txBody>
        </p:sp>
        <p:sp>
          <p:nvSpPr>
            <p:cNvPr id="7" name="Right Triangle 6"/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1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1" y="1782793"/>
            <a:ext cx="4851400" cy="176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 통과하면서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문주스피노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박사가 숨겨놓은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‘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LUV is Door’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찾았다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‘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LUV is Door’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에게서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 받는다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‘LUV is Door’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빛의 신호를 통해 모스부호로 암호를 표현한다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해독한 모스부호 값을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에게 전달한다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은 전달받은 암호를 가지고 보스 방의 문을 여는데 성공한다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8AFA13-097F-43FD-9705-1CE411E64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13396" r="5208" b="15555"/>
          <a:stretch/>
        </p:blipFill>
        <p:spPr>
          <a:xfrm>
            <a:off x="7000618" y="725683"/>
            <a:ext cx="4310847" cy="5288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32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3803650" cy="659989"/>
          </a:xfrm>
          <a:prstGeom prst="rect">
            <a:avLst/>
          </a:prstGeom>
          <a:solidFill>
            <a:srgbClr val="FFF2CC"/>
          </a:solidFill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3803650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950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1" y="1782793"/>
            <a:ext cx="4851400" cy="14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#4-1 </a:t>
            </a:r>
            <a:r>
              <a:rPr lang="ko-KR" altLang="en-US" sz="1400" b="1" i="0" u="none" strike="noStrike" dirty="0" err="1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보스방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문지기를 이겨라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보스방인줄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알고 열었던 문은 사실 보스를 지키는 문지기의 방이었다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문지기와 가위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바위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보를 한다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조건은 이길 때 까지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가위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보자기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주먹을 매트리스로 디스플레이 시킴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99DB9-71F2-441F-B6B8-32D26D0AF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3" y="725683"/>
            <a:ext cx="3784268" cy="5347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7EED7-B5A3-469C-997C-7AA95FC14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036" r="5434" b="5884"/>
          <a:stretch/>
        </p:blipFill>
        <p:spPr>
          <a:xfrm>
            <a:off x="2146592" y="3388331"/>
            <a:ext cx="317792" cy="31413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675DC1-C2BB-42ED-B6F6-E65EAAA35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5405" r="7028" b="7839"/>
          <a:stretch/>
        </p:blipFill>
        <p:spPr>
          <a:xfrm>
            <a:off x="1645339" y="3388125"/>
            <a:ext cx="317792" cy="3234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DB083B-2700-45C3-B7BB-930C8DDD06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6684" r="4194" b="5078"/>
          <a:stretch/>
        </p:blipFill>
        <p:spPr>
          <a:xfrm>
            <a:off x="2647845" y="3388331"/>
            <a:ext cx="317792" cy="31413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7886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1" y="1782793"/>
            <a:ext cx="4851400" cy="259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#4-2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보스가 깨지 않도록 움직여라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도날드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보스의 방 침입에 성공한다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도날드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보스가 잠을 자고 있는 중이기 때문에 어두운 방이다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-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조건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어두운 곳이여야 함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약한 빛을 내며 이동한다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도날드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보스가 물을 마시려고 일어날 때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이때는 주변이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밝아짐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), 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빛을 내지 않고 멈춘다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다시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도날드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덕이 자려고 누워 불이 꺼지게 되면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약한 빛을 다시 내며 움직인다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9D25C-4456-4994-B2BC-77FE4918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53" y="725683"/>
            <a:ext cx="3808235" cy="5381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08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3803650" cy="662361"/>
          </a:xfrm>
          <a:prstGeom prst="rect">
            <a:avLst/>
          </a:prstGeom>
          <a:solidFill>
            <a:srgbClr val="FFF2CC"/>
          </a:solidFill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71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1" y="1782793"/>
            <a:ext cx="4851400" cy="287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폭탄을 설치하기 위한 위치 탐색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은 보스방의 가로 길이와 세로 길이를 구한다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구한 후 면적을 계산한다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면적 계산 후 매트리스 디스플레이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폭탄의 면적을 구한다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폭탄의 면적에 대한 정보를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에게 통신해준다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폭탄의 면적의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배가 되는 공간을 찾은 후 장소를 찾았으면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 설치 준비 표시로 매트리스에 빨간 폭탄 을 디스플레이 해준다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 설치 한 후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</a:t>
            </a:r>
            <a:r>
              <a:rPr lang="ko-KR" altLang="en-US" sz="1200" b="0" i="0" u="none" strike="noStrike" dirty="0" err="1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도날스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보스의 방을 탈출한다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 방을 빠져 나온 뒤 폭탄이 터지는 소리가 들린다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3A9758-FC63-443B-937D-6AE8C9D6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03" y="716157"/>
            <a:ext cx="4232182" cy="5471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06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altLang="ko-KR" dirty="0"/>
              <a:t>Activities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그림 3" descr="사람, 실내이(가) 표시된 사진&#10;&#10;자동 생성된 설명">
            <a:extLst>
              <a:ext uri="{FF2B5EF4-FFF2-40B4-BE49-F238E27FC236}">
                <a16:creationId xmlns:a16="http://schemas.microsoft.com/office/drawing/2014/main" id="{85254167-171F-48A3-A768-049ADD34F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23" y="1745374"/>
            <a:ext cx="5849257" cy="438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벽, 실내이(가) 표시된 사진&#10;&#10;자동 생성된 설명">
            <a:extLst>
              <a:ext uri="{FF2B5EF4-FFF2-40B4-BE49-F238E27FC236}">
                <a16:creationId xmlns:a16="http://schemas.microsoft.com/office/drawing/2014/main" id="{233434AF-78F3-4BC0-9DDE-7ED6EE30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7061" y="2293741"/>
            <a:ext cx="4386943" cy="3290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32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50AA7-1EB9-48AE-B777-64CC8230CC11}"/>
              </a:ext>
            </a:extLst>
          </p:cNvPr>
          <p:cNvSpPr txBox="1"/>
          <p:nvPr/>
        </p:nvSpPr>
        <p:spPr>
          <a:xfrm>
            <a:off x="1186064" y="1226376"/>
            <a:ext cx="10186408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1200" b="1" i="0" u="none" strike="noStrike" dirty="0" err="1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김규민</a:t>
            </a:r>
            <a:endParaRPr lang="ko-KR" altLang="en-US" sz="1200" b="1" i="0" u="none" strike="noStrike" dirty="0">
              <a:solidFill>
                <a:srgbClr val="343A4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스피로를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코딩하게 되면 어디서부터 구현해야 될지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어떻게 구현해야 될지 막막했다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이번 활동으로 간단한 순서도를 그려보며 필요한 것들과 해야 될 것들을 정리해보았다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효과는 대단했다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프로그래밍이 </a:t>
            </a:r>
            <a:r>
              <a:rPr lang="ko-KR" altLang="en-US" sz="11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뭔지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약간은 감이 잡히는 것 같다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35CD0-A8D4-4DCC-9F5A-1C2E4C021992}"/>
              </a:ext>
            </a:extLst>
          </p:cNvPr>
          <p:cNvSpPr txBox="1"/>
          <p:nvPr/>
        </p:nvSpPr>
        <p:spPr>
          <a:xfrm>
            <a:off x="1186064" y="2288370"/>
            <a:ext cx="10186408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김인규</a:t>
            </a:r>
            <a:endParaRPr lang="en-US" altLang="ko-KR" sz="1200" b="1" i="0" u="none" strike="noStrike" dirty="0">
              <a:solidFill>
                <a:srgbClr val="343A4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우선 함께 프로젝트를 진행하면서 서로 친해질 수 있는 계기가 되었다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그리고 코딩을 하면서 다양한 센서들에 관해 공부할 수 있었다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마지막으로 프로그램 작성을 할 때 늘 코딩부터 하는 습관이 있었는데 이번을 계기로 설계단계의 중요성을 알 수 있게 되었다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8082F-FF1A-49CA-B508-B44FBE601FBA}"/>
              </a:ext>
            </a:extLst>
          </p:cNvPr>
          <p:cNvSpPr txBox="1"/>
          <p:nvPr/>
        </p:nvSpPr>
        <p:spPr>
          <a:xfrm>
            <a:off x="1186064" y="3350364"/>
            <a:ext cx="10186408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문수진</a:t>
            </a:r>
            <a:endParaRPr lang="en-US" altLang="ko-KR" sz="1200" b="1" i="0" u="none" strike="noStrike" dirty="0">
              <a:solidFill>
                <a:srgbClr val="343A4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예전에 </a:t>
            </a:r>
            <a:r>
              <a:rPr lang="ko-KR" altLang="en-US" sz="11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프로그래밍을하면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먼저 겁을 먹었다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그래서 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'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이것을 어떻게 해야 하지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?'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하는 물음에서 끝이 났었다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하지만 스스로 생각해보고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모르는 것은 친구들에게 물어보면서 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'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여기선 이렇게 </a:t>
            </a:r>
            <a:r>
              <a:rPr lang="ko-KR" altLang="en-US" sz="11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해야겠다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'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하고 다음 사고까지 뻗어 나가는 과정이 스스로도 신기하고 뿌듯했다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63CD0-8712-4736-918F-20F570CC0D45}"/>
              </a:ext>
            </a:extLst>
          </p:cNvPr>
          <p:cNvSpPr txBox="1"/>
          <p:nvPr/>
        </p:nvSpPr>
        <p:spPr>
          <a:xfrm>
            <a:off x="1186064" y="4412358"/>
            <a:ext cx="10186408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소문주 </a:t>
            </a:r>
            <a:endParaRPr lang="en-US" altLang="ko-KR" sz="1200" b="1" i="0" u="none" strike="noStrike" dirty="0">
              <a:solidFill>
                <a:srgbClr val="343A4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이번에 프로그램을 처음 접하는 다른 조원들에게 순서도를 가르쳐주고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나도 작성해보는 시간을 가져보니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학교를 졸업하고 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정도 프로그래밍을 하면서 점점 프로그램 개발 전 설계를 소홀히 하고 있던 나를 발견할 수 있었다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다시 초심을 찾을 수 있는 계기가 되었다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15C2C-1DD0-431C-BF09-1CFDB8C1F5B7}"/>
              </a:ext>
            </a:extLst>
          </p:cNvPr>
          <p:cNvSpPr txBox="1"/>
          <p:nvPr/>
        </p:nvSpPr>
        <p:spPr>
          <a:xfrm>
            <a:off x="1186064" y="5474352"/>
            <a:ext cx="10186408" cy="84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12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정원영 </a:t>
            </a:r>
            <a:endParaRPr lang="en-US" altLang="ko-KR" sz="1200" b="1" i="0" u="none" strike="noStrike" dirty="0">
              <a:solidFill>
                <a:srgbClr val="343A4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프로그래밍을 한 번도 접해보지 않은 탓에 </a:t>
            </a:r>
            <a:r>
              <a:rPr lang="ko-KR" altLang="en-US" sz="11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코딩이라는 주제가 막막했지만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조별 활동을 통해 같은 조원에게 물어보며 프로그래밍 순서도 그리는 법이나 프로그래밍하는 것을 보며 프로그래밍에 대해 알게 되었다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앞으로 프로그래밍에 대해 더 알아보고 싶다</a:t>
            </a:r>
            <a:r>
              <a:rPr lang="en-US" altLang="ko-KR" sz="11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561582C-2972-441C-9E51-E955031590C9}"/>
              </a:ext>
            </a:extLst>
          </p:cNvPr>
          <p:cNvSpPr txBox="1">
            <a:spLocks/>
          </p:cNvSpPr>
          <p:nvPr/>
        </p:nvSpPr>
        <p:spPr>
          <a:xfrm>
            <a:off x="1267390" y="395359"/>
            <a:ext cx="2491810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Feeling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37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4465BF-1C3C-4F99-9D96-5E4A3AD7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40726"/>
              </p:ext>
            </p:extLst>
          </p:nvPr>
        </p:nvGraphicFramePr>
        <p:xfrm>
          <a:off x="990600" y="1533543"/>
          <a:ext cx="11201394" cy="4373315"/>
        </p:xfrm>
        <a:graphic>
          <a:graphicData uri="http://schemas.openxmlformats.org/drawingml/2006/table">
            <a:tbl>
              <a:tblPr/>
              <a:tblGrid>
                <a:gridCol w="817380">
                  <a:extLst>
                    <a:ext uri="{9D8B030D-6E8A-4147-A177-3AD203B41FA5}">
                      <a16:colId xmlns:a16="http://schemas.microsoft.com/office/drawing/2014/main" val="1930849676"/>
                    </a:ext>
                  </a:extLst>
                </a:gridCol>
                <a:gridCol w="1142664">
                  <a:extLst>
                    <a:ext uri="{9D8B030D-6E8A-4147-A177-3AD203B41FA5}">
                      <a16:colId xmlns:a16="http://schemas.microsoft.com/office/drawing/2014/main" val="58361876"/>
                    </a:ext>
                  </a:extLst>
                </a:gridCol>
                <a:gridCol w="291921">
                  <a:extLst>
                    <a:ext uri="{9D8B030D-6E8A-4147-A177-3AD203B41FA5}">
                      <a16:colId xmlns:a16="http://schemas.microsoft.com/office/drawing/2014/main" val="3690327030"/>
                    </a:ext>
                  </a:extLst>
                </a:gridCol>
                <a:gridCol w="325284">
                  <a:extLst>
                    <a:ext uri="{9D8B030D-6E8A-4147-A177-3AD203B41FA5}">
                      <a16:colId xmlns:a16="http://schemas.microsoft.com/office/drawing/2014/main" val="1702948622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8346181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825522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40333034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71858351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42682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21534602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4799435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02982432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4970707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1885440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6979939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9929868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3952373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7227904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8045288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44879163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5079907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8906080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815626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096630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846357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547902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900640136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31179557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332313612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50825105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079154587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66344150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71975564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89283463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997409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533363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7123215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43883762"/>
                    </a:ext>
                  </a:extLst>
                </a:gridCol>
              </a:tblGrid>
              <a:tr h="422587">
                <a:tc rowSpan="2" gridSpan="2"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27334"/>
                  </a:ext>
                </a:extLst>
              </a:tr>
              <a:tr h="3848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55569"/>
                  </a:ext>
                </a:extLst>
              </a:tr>
              <a:tr h="26125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설계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자료조사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수집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272436"/>
                  </a:ext>
                </a:extLst>
              </a:tr>
              <a:tr h="246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구현 가능성 검토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282926"/>
                  </a:ext>
                </a:extLst>
              </a:tr>
              <a:tr h="24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스토리 설계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280652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소품 설계 및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64026"/>
                  </a:ext>
                </a:extLst>
              </a:tr>
              <a:tr h="23222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 err="1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스피로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프로그래밍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800524"/>
                  </a:ext>
                </a:extLst>
              </a:tr>
              <a:tr h="237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811517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672585"/>
                  </a:ext>
                </a:extLst>
              </a:tr>
              <a:tr h="225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최종 검수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28848"/>
                  </a:ext>
                </a:extLst>
              </a:tr>
              <a:tr h="225778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발표자료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기획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174425"/>
                  </a:ext>
                </a:extLst>
              </a:tr>
              <a:tr h="248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PPT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922439"/>
                  </a:ext>
                </a:extLst>
              </a:tr>
              <a:tr h="262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검수 및 내용 보완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93742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티저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854519"/>
                  </a:ext>
                </a:extLst>
              </a:tr>
              <a:tr h="247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메인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221144"/>
                  </a:ext>
                </a:extLst>
              </a:tr>
              <a:tr h="37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포스터 등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이미지 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88435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pPr/>
              <a:t>18</a:t>
            </a:fld>
            <a:endParaRPr 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64A1B-401B-4FB7-848C-1C4A38CEE9A4}"/>
              </a:ext>
            </a:extLst>
          </p:cNvPr>
          <p:cNvSpPr txBox="1"/>
          <p:nvPr/>
        </p:nvSpPr>
        <p:spPr>
          <a:xfrm>
            <a:off x="1267390" y="1577085"/>
            <a:ext cx="1548381" cy="6332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5/15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프로젝트 주제발표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accent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5/29 </a:t>
            </a:r>
            <a:r>
              <a:rPr lang="ko-KR" altLang="en-US" sz="1000" dirty="0">
                <a:solidFill>
                  <a:schemeClr val="accent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중간발표</a:t>
            </a:r>
            <a:endParaRPr lang="en-US" altLang="ko-KR" sz="1000" dirty="0">
              <a:solidFill>
                <a:schemeClr val="accent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6/12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최종발표 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포스터</a:t>
            </a:r>
            <a:endParaRPr lang="en-US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A05DD-D228-482E-B526-183FE17CCEE7}"/>
              </a:ext>
            </a:extLst>
          </p:cNvPr>
          <p:cNvSpPr txBox="1"/>
          <p:nvPr/>
        </p:nvSpPr>
        <p:spPr>
          <a:xfrm>
            <a:off x="10030706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계획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72F65B-CBC7-45DD-A58B-5C952D93D1F2}"/>
              </a:ext>
            </a:extLst>
          </p:cNvPr>
          <p:cNvSpPr/>
          <p:nvPr/>
        </p:nvSpPr>
        <p:spPr>
          <a:xfrm>
            <a:off x="9789205" y="6334673"/>
            <a:ext cx="146418" cy="136963"/>
          </a:xfrm>
          <a:prstGeom prst="rect">
            <a:avLst/>
          </a:prstGeom>
          <a:solidFill>
            <a:srgbClr val="FFF2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DA451-DB13-4E70-B8FF-46099D3BFA4B}"/>
              </a:ext>
            </a:extLst>
          </p:cNvPr>
          <p:cNvSpPr/>
          <p:nvPr/>
        </p:nvSpPr>
        <p:spPr>
          <a:xfrm>
            <a:off x="10838888" y="6334674"/>
            <a:ext cx="146418" cy="136963"/>
          </a:xfrm>
          <a:prstGeom prst="rect">
            <a:avLst/>
          </a:prstGeom>
          <a:solidFill>
            <a:srgbClr val="D9EAD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55A83-4B1A-4CC3-83E2-6748B51D34DC}"/>
              </a:ext>
            </a:extLst>
          </p:cNvPr>
          <p:cNvSpPr txBox="1"/>
          <p:nvPr/>
        </p:nvSpPr>
        <p:spPr>
          <a:xfrm>
            <a:off x="11127985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실제 수행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F39B1B9-CDC9-4266-BB97-B08CBBAD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0" y="395359"/>
            <a:ext cx="2491810" cy="669907"/>
          </a:xfrm>
        </p:spPr>
        <p:txBody>
          <a:bodyPr/>
          <a:lstStyle/>
          <a:p>
            <a:r>
              <a:rPr lang="en-US" dirty="0"/>
              <a:t>Schedule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69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6900" y="3115249"/>
            <a:ext cx="4229100" cy="763249"/>
          </a:xfrm>
        </p:spPr>
        <p:txBody>
          <a:bodyPr/>
          <a:lstStyle/>
          <a:p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Fin</a:t>
            </a:r>
            <a:r>
              <a:rPr lang="en-US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A5FDC-760B-4548-A618-D4C3B0CA91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36" y="1421888"/>
            <a:ext cx="3703328" cy="40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1DC5C6C-88A6-4AAF-BE9E-C5F6034B2DFF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What we need to do</a:t>
            </a:r>
            <a:r>
              <a:rPr lang="en-US" sz="32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98DF-552C-45DA-9BA1-9C29C34A2ECA}"/>
              </a:ext>
            </a:extLst>
          </p:cNvPr>
          <p:cNvSpPr txBox="1"/>
          <p:nvPr/>
        </p:nvSpPr>
        <p:spPr>
          <a:xfrm>
            <a:off x="1659464" y="3623282"/>
            <a:ext cx="887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작은 것이라도 직접 프로그래밍 해 보는 기회를 가짐으로서 프로그래밍적 사고를 향상</a:t>
            </a:r>
            <a:endParaRPr lang="ko-KR" altLang="en-US" sz="1400" b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646000-DE02-41FE-A2A0-EB987FCA8BA2}"/>
              </a:ext>
            </a:extLst>
          </p:cNvPr>
          <p:cNvGrpSpPr/>
          <p:nvPr/>
        </p:nvGrpSpPr>
        <p:grpSpPr>
          <a:xfrm>
            <a:off x="2779865" y="2236159"/>
            <a:ext cx="6632269" cy="2977594"/>
            <a:chOff x="2779865" y="2236159"/>
            <a:chExt cx="6632269" cy="29775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8750AD-EBC0-4CE0-A91C-1FD2B6EA3628}"/>
                </a:ext>
              </a:extLst>
            </p:cNvPr>
            <p:cNvSpPr txBox="1"/>
            <p:nvPr/>
          </p:nvSpPr>
          <p:spPr>
            <a:xfrm>
              <a:off x="3298827" y="3623444"/>
              <a:ext cx="55943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fontAlgn="b"/>
              <a:r>
                <a:rPr lang="ko-KR" altLang="en-US" sz="1200" dirty="0"/>
                <a:t>프로그래밍에 </a:t>
              </a:r>
              <a:r>
                <a:rPr lang="ko-KR" altLang="en-US" sz="1200" dirty="0" err="1"/>
                <a:t>익숙해지기</a:t>
              </a:r>
              <a:r>
                <a:rPr lang="ko-KR" altLang="en-US" sz="1200" dirty="0"/>
                <a:t> 위해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조원들과 함께 </a:t>
              </a:r>
              <a:r>
                <a:rPr lang="ko-KR" altLang="en-US" sz="1200" dirty="0" err="1"/>
                <a:t>스피로를</a:t>
              </a:r>
              <a:r>
                <a:rPr lang="ko-KR" altLang="en-US" sz="1200" dirty="0"/>
                <a:t> 활용한 프로그래밍 해보기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8A6B26-B28E-427B-816C-D08CC7B11DD6}"/>
                </a:ext>
              </a:extLst>
            </p:cNvPr>
            <p:cNvSpPr txBox="1"/>
            <p:nvPr/>
          </p:nvSpPr>
          <p:spPr>
            <a:xfrm>
              <a:off x="2779865" y="4616987"/>
              <a:ext cx="6632269" cy="5967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fontAlgn="b">
                <a:lnSpc>
                  <a:spcPct val="150000"/>
                </a:lnSpc>
              </a:pPr>
              <a:r>
                <a:rPr lang="ko-KR" altLang="en-US" sz="1200" dirty="0" err="1"/>
                <a:t>스피로</a:t>
              </a:r>
              <a:r>
                <a:rPr lang="ko-KR" altLang="en-US" sz="1200" dirty="0"/>
                <a:t> 프로그래밍을 위해 필요한 </a:t>
              </a:r>
              <a:r>
                <a:rPr lang="en-US" altLang="ko-KR" sz="1200" dirty="0"/>
                <a:t>block-based coding or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javascript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프로그래밍 방법을 익히자</a:t>
              </a:r>
              <a:br>
                <a:rPr lang="ko-KR" altLang="en-US" sz="1200" dirty="0"/>
              </a:br>
              <a:r>
                <a:rPr lang="ko-KR" altLang="en-US" sz="1200" dirty="0"/>
                <a:t>프로그램의 </a:t>
              </a:r>
              <a:r>
                <a:rPr lang="en-US" altLang="ko-KR" sz="1200" dirty="0"/>
                <a:t>flow chart</a:t>
              </a:r>
              <a:r>
                <a:rPr lang="ko-KR" altLang="en-US" sz="1200" dirty="0"/>
                <a:t>를 그리는 연습을 해보자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68321D-DEBC-41B2-BA50-11CC36A5DBB5}"/>
                </a:ext>
              </a:extLst>
            </p:cNvPr>
            <p:cNvSpPr txBox="1"/>
            <p:nvPr/>
          </p:nvSpPr>
          <p:spPr>
            <a:xfrm>
              <a:off x="3069218" y="2236159"/>
              <a:ext cx="6053561" cy="61382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로봇 프로그래밍에 대한 부담감을 줄이기 위해 스토리텔링 방식으로 재밌게 풀어보자</a:t>
              </a:r>
              <a:br>
                <a:rPr lang="ko-KR" altLang="en-US" sz="1200" dirty="0">
                  <a:solidFill>
                    <a:srgbClr val="000000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</a:br>
              <a:r>
                <a:rPr lang="ko-KR" altLang="en-US" sz="1200" dirty="0">
                  <a:solidFill>
                    <a:srgbClr val="000000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우리가 어떤 것을 프로그래밍해야 할 지 브레인스토밍 해보자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8CA8D7F-9505-4B5A-8163-EC1879F74D4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66111"/>
              <a:ext cx="0" cy="466399"/>
            </a:xfrm>
            <a:prstGeom prst="straightConnector1">
              <a:avLst/>
            </a:prstGeom>
            <a:ln w="57150">
              <a:solidFill>
                <a:schemeClr val="accent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D629682-A69A-4BAA-94A4-C30A68FA7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050112"/>
              <a:ext cx="0" cy="419099"/>
            </a:xfrm>
            <a:prstGeom prst="straightConnector1">
              <a:avLst/>
            </a:prstGeom>
            <a:ln w="57150">
              <a:solidFill>
                <a:schemeClr val="accent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5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4138982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69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pPr/>
              <a:t>4</a:t>
            </a:fld>
            <a:endParaRPr 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F39B1B9-CDC9-4266-BB97-B08CBBAD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89" y="395359"/>
            <a:ext cx="4489035" cy="669907"/>
          </a:xfrm>
        </p:spPr>
        <p:txBody>
          <a:bodyPr/>
          <a:lstStyle/>
          <a:p>
            <a:r>
              <a:rPr lang="en-US" dirty="0"/>
              <a:t>Programming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E3384-FE62-4509-9443-10D7B97E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1" y="4016041"/>
            <a:ext cx="1592160" cy="2249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22E5C-1610-4E47-A434-24495E06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50" y="4018845"/>
            <a:ext cx="1733376" cy="2241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042DF1-8327-45B2-93AC-F3D975178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13396" r="5208" b="15555"/>
          <a:stretch/>
        </p:blipFill>
        <p:spPr>
          <a:xfrm>
            <a:off x="6210456" y="1535936"/>
            <a:ext cx="1703950" cy="2090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14A22-9C7B-43BA-9CC1-5D266DA5B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39" y="4018844"/>
            <a:ext cx="1585913" cy="2241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7B9E7A-D2D9-4847-AD13-5414DE498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49" y="1535936"/>
            <a:ext cx="1409587" cy="209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7A2901-2B4D-4066-BDE4-9522EA8F7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89" y="1535937"/>
            <a:ext cx="1720040" cy="209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56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3803650" cy="659989"/>
          </a:xfrm>
          <a:prstGeom prst="rect">
            <a:avLst/>
          </a:prstGeom>
          <a:solidFill>
            <a:srgbClr val="FFF2CC"/>
          </a:solidFill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3803650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68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5472289" cy="204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스피로가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물 위를 움직이도록 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파도가 칠 때는 멈추고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파도가 치지 않을 때는 전진한다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파도가 칠 때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초간 정지 후 남색 매트리스 전체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은밀히 근거지로 이동하는 것이므로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주변을 살피면서 이동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 45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-45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방향으로 </a:t>
            </a:r>
            <a:r>
              <a:rPr lang="ko-KR" altLang="en-US" sz="1200" b="0" i="0" u="none" strike="noStrike" dirty="0" err="1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몸체를 </a:t>
            </a:r>
            <a:r>
              <a:rPr lang="ko-KR" altLang="en-US" sz="1200" b="0" i="0" u="none" strike="noStrike" dirty="0" err="1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흔들어야함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(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전진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+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흔드는 것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모두 함께 움직여야 함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이때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SP1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뒤에 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 따라가도록 설정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6A2057-4A68-4496-B9C8-87DB5458F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41" y="725682"/>
            <a:ext cx="4412346" cy="5362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7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3803650" cy="659989"/>
          </a:xfrm>
          <a:prstGeom prst="rect">
            <a:avLst/>
          </a:prstGeom>
          <a:solidFill>
            <a:srgbClr val="FFF2CC"/>
          </a:solidFill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3803650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24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1" y="1782793"/>
            <a:ext cx="4546600" cy="259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와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모두 말해야 함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(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서로 대화를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하듯이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 :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역시 치밀하군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이때 표정도 함께 추가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매트리스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: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그러게 말이야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이때 표정도 함께 추가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매트리스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 방향에 따라 매트리스에 화살표 표시 해줄 것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도날드의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부하들은 마치 교도소의 감시탑처럼 위에서 빛을 비추면서 감시하고 있다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감시탑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 err="1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처럼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움직이는 빛이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감지가 되면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SP1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SP2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빛이 비추지 않을 때 까지 멈춘다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-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빛이 없으면 움직임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FF8EB9-5990-4D7F-9BD1-32BEAA336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34" y="725683"/>
            <a:ext cx="3646782" cy="540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80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3803650" cy="659989"/>
          </a:xfrm>
          <a:prstGeom prst="rect">
            <a:avLst/>
          </a:prstGeom>
          <a:solidFill>
            <a:srgbClr val="FFF2CC"/>
          </a:solidFill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3803650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 dirty="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3803650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245227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2394</TotalTime>
  <Words>1356</Words>
  <Application>Microsoft Office PowerPoint</Application>
  <PresentationFormat>와이드스크린</PresentationFormat>
  <Paragraphs>233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Arial</vt:lpstr>
      <vt:lpstr>Noto Sans KR Black</vt:lpstr>
      <vt:lpstr>Noto Sans KR Light</vt:lpstr>
      <vt:lpstr>Calibri</vt:lpstr>
      <vt:lpstr>Montserrat Medium</vt:lpstr>
      <vt:lpstr>Montserrat-Bold</vt:lpstr>
      <vt:lpstr>Montserrat</vt:lpstr>
      <vt:lpstr>Noto Sans KR Medium</vt:lpstr>
      <vt:lpstr>Open Sans</vt:lpstr>
      <vt:lpstr>B&amp;D-Powerpoint Template_16x9</vt:lpstr>
      <vt:lpstr>비둘기 대장</vt:lpstr>
      <vt:lpstr>PowerPoint 프레젠테이션</vt:lpstr>
      <vt:lpstr>Missons.</vt:lpstr>
      <vt:lpstr>Programming.</vt:lpstr>
      <vt:lpstr>Missons.</vt:lpstr>
      <vt:lpstr>Missons.</vt:lpstr>
      <vt:lpstr>Missons.</vt:lpstr>
      <vt:lpstr>Missons.</vt:lpstr>
      <vt:lpstr>Missons.</vt:lpstr>
      <vt:lpstr>Missons.</vt:lpstr>
      <vt:lpstr>Missons.</vt:lpstr>
      <vt:lpstr>Missons.</vt:lpstr>
      <vt:lpstr>Missons.</vt:lpstr>
      <vt:lpstr>Missons.</vt:lpstr>
      <vt:lpstr>Missons.</vt:lpstr>
      <vt:lpstr>Activities.</vt:lpstr>
      <vt:lpstr>PowerPoint 프레젠테이션</vt:lpstr>
      <vt:lpstr>Schedule.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소 문주</cp:lastModifiedBy>
  <cp:revision>302</cp:revision>
  <cp:lastPrinted>2017-03-09T03:48:56Z</cp:lastPrinted>
  <dcterms:created xsi:type="dcterms:W3CDTF">2016-11-10T06:07:03Z</dcterms:created>
  <dcterms:modified xsi:type="dcterms:W3CDTF">2021-05-28T18:04:45Z</dcterms:modified>
</cp:coreProperties>
</file>